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7559675" cy="1069181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1854" y="-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5050-62D4-4FD6-8E0E-5F8E624050A2}" type="datetimeFigureOut">
              <a:rPr kumimoji="1" lang="ja-JP" altLang="en-US" smtClean="0"/>
              <a:t>2020/5/15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0973-3AC2-4014-87BD-401ADDDE3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717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5050-62D4-4FD6-8E0E-5F8E624050A2}" type="datetimeFigureOut">
              <a:rPr kumimoji="1" lang="ja-JP" altLang="en-US" smtClean="0"/>
              <a:t>2020/5/15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0973-3AC2-4014-87BD-401ADDDE3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710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5050-62D4-4FD6-8E0E-5F8E624050A2}" type="datetimeFigureOut">
              <a:rPr kumimoji="1" lang="ja-JP" altLang="en-US" smtClean="0"/>
              <a:t>2020/5/15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0973-3AC2-4014-87BD-401ADDDE3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1246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5050-62D4-4FD6-8E0E-5F8E624050A2}" type="datetimeFigureOut">
              <a:rPr kumimoji="1" lang="ja-JP" altLang="en-US" smtClean="0"/>
              <a:t>2020/5/15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0973-3AC2-4014-87BD-401ADDDE3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5049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5050-62D4-4FD6-8E0E-5F8E624050A2}" type="datetimeFigureOut">
              <a:rPr kumimoji="1" lang="ja-JP" altLang="en-US" smtClean="0"/>
              <a:t>2020/5/15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0973-3AC2-4014-87BD-401ADDDE3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1123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5050-62D4-4FD6-8E0E-5F8E624050A2}" type="datetimeFigureOut">
              <a:rPr kumimoji="1" lang="ja-JP" altLang="en-US" smtClean="0"/>
              <a:t>2020/5/15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0973-3AC2-4014-87BD-401ADDDE3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3888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5050-62D4-4FD6-8E0E-5F8E624050A2}" type="datetimeFigureOut">
              <a:rPr kumimoji="1" lang="ja-JP" altLang="en-US" smtClean="0"/>
              <a:t>2020/5/15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0973-3AC2-4014-87BD-401ADDDE3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0119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5050-62D4-4FD6-8E0E-5F8E624050A2}" type="datetimeFigureOut">
              <a:rPr kumimoji="1" lang="ja-JP" altLang="en-US" smtClean="0"/>
              <a:t>2020/5/15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0973-3AC2-4014-87BD-401ADDDE3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4797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5050-62D4-4FD6-8E0E-5F8E624050A2}" type="datetimeFigureOut">
              <a:rPr kumimoji="1" lang="ja-JP" altLang="en-US" smtClean="0"/>
              <a:t>2020/5/15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0973-3AC2-4014-87BD-401ADDDE3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78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5050-62D4-4FD6-8E0E-5F8E624050A2}" type="datetimeFigureOut">
              <a:rPr kumimoji="1" lang="ja-JP" altLang="en-US" smtClean="0"/>
              <a:t>2020/5/15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0973-3AC2-4014-87BD-401ADDDE3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3581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5050-62D4-4FD6-8E0E-5F8E624050A2}" type="datetimeFigureOut">
              <a:rPr kumimoji="1" lang="ja-JP" altLang="en-US" smtClean="0"/>
              <a:t>2020/5/15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0973-3AC2-4014-87BD-401ADDDE3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2283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25050-62D4-4FD6-8E0E-5F8E624050A2}" type="datetimeFigureOut">
              <a:rPr kumimoji="1" lang="ja-JP" altLang="en-US" smtClean="0"/>
              <a:t>2020/5/15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C0973-3AC2-4014-87BD-401ADDDE3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9131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95" r="15542"/>
          <a:stretch/>
        </p:blipFill>
        <p:spPr>
          <a:xfrm>
            <a:off x="3736054" y="1685"/>
            <a:ext cx="3826796" cy="3360407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43" r="9619" b="5692"/>
          <a:stretch/>
        </p:blipFill>
        <p:spPr>
          <a:xfrm>
            <a:off x="603" y="2873152"/>
            <a:ext cx="3811652" cy="3699015"/>
          </a:xfrm>
          <a:prstGeom prst="rect">
            <a:avLst/>
          </a:prstGeom>
        </p:spPr>
      </p:pic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603" y="-17364"/>
            <a:ext cx="3811652" cy="3332064"/>
          </a:xfrm>
          <a:prstGeom prst="rect">
            <a:avLst/>
          </a:prstGeom>
          <a:solidFill>
            <a:srgbClr val="13AE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0701" tIns="40351" rIns="80701" bIns="40351" numCol="1" anchor="t" anchorCtr="0" compatLnSpc="1">
            <a:prstTxWarp prst="textNoShape">
              <a:avLst/>
            </a:prstTxWarp>
          </a:bodyPr>
          <a:lstStyle/>
          <a:p>
            <a:endParaRPr lang="ja-JP" altLang="en-US" sz="1425"/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3812255" y="3321049"/>
            <a:ext cx="3747420" cy="3243969"/>
          </a:xfrm>
          <a:prstGeom prst="rect">
            <a:avLst/>
          </a:prstGeom>
          <a:solidFill>
            <a:srgbClr val="13AE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0701" tIns="40351" rIns="80701" bIns="40351" numCol="1" anchor="t" anchorCtr="0" compatLnSpc="1">
            <a:prstTxWarp prst="textNoShape">
              <a:avLst/>
            </a:prstTxWarp>
          </a:bodyPr>
          <a:lstStyle/>
          <a:p>
            <a:endParaRPr lang="ja-JP" altLang="en-US" sz="1425"/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327884" y="6744922"/>
            <a:ext cx="69260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06985"/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セミナーテーマ</a:t>
            </a:r>
            <a:r>
              <a:rPr lang="en-US" altLang="ja-JP" sz="2400" dirty="0">
                <a:latin typeface="游明朝" panose="02020400000000000000" pitchFamily="18" charset="-128"/>
                <a:ea typeface="游明朝" panose="02020400000000000000" pitchFamily="18" charset="-128"/>
              </a:rPr>
              <a:t>『</a:t>
            </a:r>
            <a:r>
              <a:rPr lang="ja-JP" altLang="en-US" sz="2400" dirty="0">
                <a:latin typeface="游明朝" panose="02020400000000000000" pitchFamily="18" charset="-128"/>
                <a:ea typeface="游明朝" panose="02020400000000000000" pitchFamily="18" charset="-128"/>
              </a:rPr>
              <a:t>書店の特徴と流通のしくみ</a:t>
            </a:r>
            <a:r>
              <a:rPr lang="en-US" altLang="ja-JP" sz="2400" dirty="0">
                <a:latin typeface="游明朝" panose="02020400000000000000" pitchFamily="18" charset="-128"/>
                <a:ea typeface="游明朝" panose="02020400000000000000" pitchFamily="18" charset="-128"/>
              </a:rPr>
              <a:t>』</a:t>
            </a:r>
            <a:endParaRPr lang="ja-JP" altLang="ja-JP" sz="24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-21844" y="8289199"/>
            <a:ext cx="7581519" cy="663019"/>
          </a:xfrm>
          <a:prstGeom prst="rect">
            <a:avLst/>
          </a:prstGeom>
          <a:solidFill>
            <a:srgbClr val="FFF1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0701" tIns="40351" rIns="80701" bIns="40351" numCol="1" anchor="t" anchorCtr="0" compatLnSpc="1">
            <a:prstTxWarp prst="textNoShape">
              <a:avLst/>
            </a:prstTxWarp>
          </a:bodyPr>
          <a:lstStyle/>
          <a:p>
            <a:endParaRPr lang="ja-JP" altLang="en-US" sz="1425"/>
          </a:p>
        </p:txBody>
      </p:sp>
      <p:sp>
        <p:nvSpPr>
          <p:cNvPr id="10" name="Rectangle 16"/>
          <p:cNvSpPr>
            <a:spLocks noChangeArrowheads="1"/>
          </p:cNvSpPr>
          <p:nvPr/>
        </p:nvSpPr>
        <p:spPr bwMode="auto">
          <a:xfrm>
            <a:off x="-192092" y="8343709"/>
            <a:ext cx="793141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06985"/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出版業界の方で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、</a:t>
            </a:r>
            <a:endParaRPr lang="en-US" altLang="ja-JP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ctr" defTabSz="806985"/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出版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の基礎を学びたい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方ならどなた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でも受講可能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です</a:t>
            </a:r>
            <a:r>
              <a:rPr lang="ja-JP" altLang="en-US" dirty="0">
                <a:latin typeface="游明朝" panose="02020400000000000000" pitchFamily="18" charset="-128"/>
                <a:ea typeface="游明朝" panose="02020400000000000000" pitchFamily="18" charset="-128"/>
              </a:rPr>
              <a:t>！</a:t>
            </a:r>
            <a:endParaRPr lang="ja-JP" altLang="ja-JP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343711" y="7164459"/>
            <a:ext cx="2215821" cy="1056494"/>
            <a:chOff x="162711" y="6983772"/>
            <a:chExt cx="2214401" cy="1055817"/>
          </a:xfrm>
        </p:grpSpPr>
        <p:sp>
          <p:nvSpPr>
            <p:cNvPr id="12" name="正方形/長方形 11"/>
            <p:cNvSpPr/>
            <p:nvPr/>
          </p:nvSpPr>
          <p:spPr>
            <a:xfrm>
              <a:off x="235998" y="7120271"/>
              <a:ext cx="1999735" cy="776332"/>
            </a:xfrm>
            <a:prstGeom prst="rect">
              <a:avLst/>
            </a:pr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16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287891" y="7172285"/>
              <a:ext cx="1999735" cy="776332"/>
            </a:xfrm>
            <a:prstGeom prst="rect">
              <a:avLst/>
            </a:prstGeom>
            <a:noFill/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16"/>
            </a:p>
          </p:txBody>
        </p:sp>
        <p:pic>
          <p:nvPicPr>
            <p:cNvPr id="14" name="図 13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78" t="364" r="75002" b="55210"/>
            <a:stretch/>
          </p:blipFill>
          <p:spPr>
            <a:xfrm rot="19722045">
              <a:off x="162711" y="6983772"/>
              <a:ext cx="230400" cy="326400"/>
            </a:xfrm>
            <a:prstGeom prst="rect">
              <a:avLst/>
            </a:prstGeom>
          </p:spPr>
        </p:pic>
        <p:pic>
          <p:nvPicPr>
            <p:cNvPr id="15" name="図 14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78" t="364" r="75002" b="55210"/>
            <a:stretch/>
          </p:blipFill>
          <p:spPr>
            <a:xfrm rot="1706673">
              <a:off x="2115966" y="7669632"/>
              <a:ext cx="261146" cy="369957"/>
            </a:xfrm>
            <a:prstGeom prst="rect">
              <a:avLst/>
            </a:prstGeom>
          </p:spPr>
        </p:pic>
      </p:grpSp>
      <p:grpSp>
        <p:nvGrpSpPr>
          <p:cNvPr id="16" name="グループ化 15"/>
          <p:cNvGrpSpPr/>
          <p:nvPr/>
        </p:nvGrpSpPr>
        <p:grpSpPr>
          <a:xfrm>
            <a:off x="2664980" y="7161053"/>
            <a:ext cx="2269278" cy="1057517"/>
            <a:chOff x="146745" y="6982282"/>
            <a:chExt cx="2267823" cy="1056839"/>
          </a:xfrm>
        </p:grpSpPr>
        <p:sp>
          <p:nvSpPr>
            <p:cNvPr id="17" name="正方形/長方形 16"/>
            <p:cNvSpPr/>
            <p:nvPr/>
          </p:nvSpPr>
          <p:spPr>
            <a:xfrm>
              <a:off x="235998" y="7122185"/>
              <a:ext cx="1999735" cy="776332"/>
            </a:xfrm>
            <a:prstGeom prst="rect">
              <a:avLst/>
            </a:pr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16"/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287891" y="7174199"/>
              <a:ext cx="1999735" cy="776332"/>
            </a:xfrm>
            <a:prstGeom prst="rect">
              <a:avLst/>
            </a:prstGeom>
            <a:noFill/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16"/>
            </a:p>
          </p:txBody>
        </p:sp>
        <p:pic>
          <p:nvPicPr>
            <p:cNvPr id="19" name="図 18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78" t="364" r="75002" b="55210"/>
            <a:stretch/>
          </p:blipFill>
          <p:spPr>
            <a:xfrm rot="19722045">
              <a:off x="146745" y="6982282"/>
              <a:ext cx="230400" cy="326400"/>
            </a:xfrm>
            <a:prstGeom prst="rect">
              <a:avLst/>
            </a:prstGeom>
          </p:spPr>
        </p:pic>
        <p:pic>
          <p:nvPicPr>
            <p:cNvPr id="20" name="図 19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78" t="364" r="75002" b="55210"/>
            <a:stretch/>
          </p:blipFill>
          <p:spPr>
            <a:xfrm rot="1706673">
              <a:off x="2153422" y="7669164"/>
              <a:ext cx="261146" cy="369957"/>
            </a:xfrm>
            <a:prstGeom prst="rect">
              <a:avLst/>
            </a:prstGeom>
          </p:spPr>
        </p:pic>
      </p:grpSp>
      <p:grpSp>
        <p:nvGrpSpPr>
          <p:cNvPr id="21" name="グループ化 20"/>
          <p:cNvGrpSpPr/>
          <p:nvPr/>
        </p:nvGrpSpPr>
        <p:grpSpPr>
          <a:xfrm>
            <a:off x="5025387" y="7164627"/>
            <a:ext cx="2217707" cy="1050158"/>
            <a:chOff x="169891" y="7008466"/>
            <a:chExt cx="2216285" cy="1049485"/>
          </a:xfrm>
        </p:grpSpPr>
        <p:sp>
          <p:nvSpPr>
            <p:cNvPr id="22" name="正方形/長方形 21"/>
            <p:cNvSpPr/>
            <p:nvPr/>
          </p:nvSpPr>
          <p:spPr>
            <a:xfrm>
              <a:off x="235998" y="7144797"/>
              <a:ext cx="1999735" cy="776332"/>
            </a:xfrm>
            <a:prstGeom prst="rect">
              <a:avLst/>
            </a:pr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16"/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287891" y="7196811"/>
              <a:ext cx="1999735" cy="776332"/>
            </a:xfrm>
            <a:prstGeom prst="rect">
              <a:avLst/>
            </a:prstGeom>
            <a:noFill/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16"/>
            </a:p>
          </p:txBody>
        </p:sp>
        <p:pic>
          <p:nvPicPr>
            <p:cNvPr id="24" name="図 23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78" t="364" r="75002" b="55210"/>
            <a:stretch/>
          </p:blipFill>
          <p:spPr>
            <a:xfrm rot="19722045">
              <a:off x="169891" y="7008466"/>
              <a:ext cx="230400" cy="326400"/>
            </a:xfrm>
            <a:prstGeom prst="rect">
              <a:avLst/>
            </a:prstGeom>
          </p:spPr>
        </p:pic>
        <p:pic>
          <p:nvPicPr>
            <p:cNvPr id="25" name="図 24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78" t="364" r="75002" b="55210"/>
            <a:stretch/>
          </p:blipFill>
          <p:spPr>
            <a:xfrm rot="1706673">
              <a:off x="2125030" y="7687994"/>
              <a:ext cx="261146" cy="369957"/>
            </a:xfrm>
            <a:prstGeom prst="rect">
              <a:avLst/>
            </a:prstGeom>
          </p:spPr>
        </p:pic>
      </p:grpSp>
      <p:sp>
        <p:nvSpPr>
          <p:cNvPr id="26" name="Rectangle 15"/>
          <p:cNvSpPr>
            <a:spLocks noChangeArrowheads="1"/>
          </p:cNvSpPr>
          <p:nvPr/>
        </p:nvSpPr>
        <p:spPr bwMode="auto">
          <a:xfrm>
            <a:off x="885104" y="7395778"/>
            <a:ext cx="1059556" cy="246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06985"/>
            <a:r>
              <a:rPr lang="en-US" altLang="ja-JP" sz="1101" dirty="0">
                <a:latin typeface="游明朝" panose="02020400000000000000" pitchFamily="18" charset="-128"/>
                <a:ea typeface="游明朝" panose="02020400000000000000" pitchFamily="18" charset="-128"/>
              </a:rPr>
              <a:t>Theme</a:t>
            </a:r>
            <a:r>
              <a:rPr lang="en-US" altLang="ja-JP" sz="1601" dirty="0">
                <a:latin typeface="游明朝" panose="02020400000000000000" pitchFamily="18" charset="-128"/>
                <a:ea typeface="游明朝" panose="02020400000000000000" pitchFamily="18" charset="-128"/>
              </a:rPr>
              <a:t> 1</a:t>
            </a:r>
            <a:endParaRPr lang="ja-JP" altLang="ja-JP" sz="1601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cxnSp>
        <p:nvCxnSpPr>
          <p:cNvPr id="27" name="直線コネクタ 26"/>
          <p:cNvCxnSpPr/>
          <p:nvPr/>
        </p:nvCxnSpPr>
        <p:spPr>
          <a:xfrm>
            <a:off x="585565" y="7653892"/>
            <a:ext cx="166616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15"/>
          <p:cNvSpPr>
            <a:spLocks noChangeArrowheads="1"/>
          </p:cNvSpPr>
          <p:nvPr/>
        </p:nvSpPr>
        <p:spPr bwMode="auto">
          <a:xfrm>
            <a:off x="573988" y="7735122"/>
            <a:ext cx="1686950" cy="246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06985"/>
            <a:r>
              <a:rPr lang="ja-JP" altLang="en-US" sz="1601" dirty="0">
                <a:latin typeface="游明朝" panose="02020400000000000000" pitchFamily="18" charset="-128"/>
                <a:ea typeface="游明朝" panose="02020400000000000000" pitchFamily="18" charset="-128"/>
              </a:rPr>
              <a:t>書店の現状</a:t>
            </a:r>
            <a:endParaRPr lang="ja-JP" altLang="ja-JP" sz="1601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29" name="Rectangle 15"/>
          <p:cNvSpPr>
            <a:spLocks noChangeArrowheads="1"/>
          </p:cNvSpPr>
          <p:nvPr/>
        </p:nvSpPr>
        <p:spPr bwMode="auto">
          <a:xfrm>
            <a:off x="3243799" y="7395778"/>
            <a:ext cx="941071" cy="246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06985"/>
            <a:r>
              <a:rPr lang="en-US" altLang="ja-JP" sz="1101" dirty="0">
                <a:latin typeface="游明朝" panose="02020400000000000000" pitchFamily="18" charset="-128"/>
                <a:ea typeface="游明朝" panose="02020400000000000000" pitchFamily="18" charset="-128"/>
              </a:rPr>
              <a:t>Theme</a:t>
            </a:r>
            <a:r>
              <a:rPr lang="en-US" altLang="ja-JP" sz="1601" dirty="0">
                <a:latin typeface="游明朝" panose="02020400000000000000" pitchFamily="18" charset="-128"/>
                <a:ea typeface="游明朝" panose="02020400000000000000" pitchFamily="18" charset="-128"/>
              </a:rPr>
              <a:t> 2</a:t>
            </a:r>
            <a:endParaRPr lang="ja-JP" altLang="ja-JP" sz="1601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cxnSp>
        <p:nvCxnSpPr>
          <p:cNvPr id="30" name="直線コネクタ 29"/>
          <p:cNvCxnSpPr/>
          <p:nvPr/>
        </p:nvCxnSpPr>
        <p:spPr>
          <a:xfrm>
            <a:off x="2908967" y="7653892"/>
            <a:ext cx="166616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15"/>
          <p:cNvSpPr>
            <a:spLocks noChangeArrowheads="1"/>
          </p:cNvSpPr>
          <p:nvPr/>
        </p:nvSpPr>
        <p:spPr bwMode="auto">
          <a:xfrm>
            <a:off x="2897389" y="7735122"/>
            <a:ext cx="1686950" cy="246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06985"/>
            <a:r>
              <a:rPr lang="ja-JP" altLang="en-US" sz="1601" dirty="0">
                <a:latin typeface="游明朝" panose="02020400000000000000" pitchFamily="18" charset="-128"/>
                <a:ea typeface="游明朝" panose="02020400000000000000" pitchFamily="18" charset="-128"/>
              </a:rPr>
              <a:t>書店の商習慣</a:t>
            </a:r>
            <a:endParaRPr lang="ja-JP" altLang="ja-JP" sz="1601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32" name="Rectangle 15"/>
          <p:cNvSpPr>
            <a:spLocks noChangeArrowheads="1"/>
          </p:cNvSpPr>
          <p:nvPr/>
        </p:nvSpPr>
        <p:spPr bwMode="auto">
          <a:xfrm>
            <a:off x="5560240" y="7395778"/>
            <a:ext cx="1004356" cy="246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06985"/>
            <a:r>
              <a:rPr lang="en-US" altLang="ja-JP" sz="1101" dirty="0">
                <a:latin typeface="游明朝" panose="02020400000000000000" pitchFamily="18" charset="-128"/>
                <a:ea typeface="游明朝" panose="02020400000000000000" pitchFamily="18" charset="-128"/>
              </a:rPr>
              <a:t>Theme</a:t>
            </a:r>
            <a:r>
              <a:rPr lang="en-US" altLang="ja-JP" sz="1601" dirty="0">
                <a:latin typeface="游明朝" panose="02020400000000000000" pitchFamily="18" charset="-128"/>
                <a:ea typeface="游明朝" panose="02020400000000000000" pitchFamily="18" charset="-128"/>
              </a:rPr>
              <a:t> 3</a:t>
            </a:r>
            <a:endParaRPr lang="ja-JP" altLang="ja-JP" sz="1601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cxnSp>
        <p:nvCxnSpPr>
          <p:cNvPr id="33" name="直線コネクタ 32"/>
          <p:cNvCxnSpPr/>
          <p:nvPr/>
        </p:nvCxnSpPr>
        <p:spPr>
          <a:xfrm>
            <a:off x="5276241" y="7653892"/>
            <a:ext cx="166616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5264664" y="7735122"/>
            <a:ext cx="1686950" cy="246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06985"/>
            <a:r>
              <a:rPr lang="ja-JP" altLang="en-US" sz="1601" dirty="0">
                <a:latin typeface="游明朝" panose="02020400000000000000" pitchFamily="18" charset="-128"/>
                <a:ea typeface="游明朝" panose="02020400000000000000" pitchFamily="18" charset="-128"/>
              </a:rPr>
              <a:t>書店の儲けの構造</a:t>
            </a:r>
            <a:endParaRPr lang="ja-JP" altLang="ja-JP" sz="1601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40" name="Rectangle 13"/>
          <p:cNvSpPr>
            <a:spLocks noChangeArrowheads="1"/>
          </p:cNvSpPr>
          <p:nvPr/>
        </p:nvSpPr>
        <p:spPr bwMode="auto">
          <a:xfrm>
            <a:off x="4537933" y="9361041"/>
            <a:ext cx="2120529" cy="307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06985"/>
            <a:r>
              <a:rPr lang="ja-JP" altLang="en-US" sz="2001" dirty="0">
                <a:solidFill>
                  <a:srgbClr val="40220F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日販 出版</a:t>
            </a:r>
            <a:r>
              <a:rPr lang="ja-JP" altLang="en-US" sz="2001" dirty="0">
                <a:solidFill>
                  <a:srgbClr val="40220F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流通学院</a:t>
            </a:r>
            <a:endParaRPr lang="ja-JP" altLang="ja-JP" sz="6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pic>
        <p:nvPicPr>
          <p:cNvPr id="41" name="図 4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7759" y="9084720"/>
            <a:ext cx="703678" cy="647952"/>
          </a:xfrm>
          <a:prstGeom prst="rect">
            <a:avLst/>
          </a:prstGeom>
        </p:spPr>
      </p:pic>
      <p:sp>
        <p:nvSpPr>
          <p:cNvPr id="42" name="Rectangle 13"/>
          <p:cNvSpPr>
            <a:spLocks noChangeArrowheads="1"/>
          </p:cNvSpPr>
          <p:nvPr/>
        </p:nvSpPr>
        <p:spPr bwMode="auto">
          <a:xfrm>
            <a:off x="4556996" y="9141410"/>
            <a:ext cx="1730750" cy="169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06985"/>
            <a:r>
              <a:rPr lang="ja-JP" altLang="en-US" sz="1101" dirty="0">
                <a:solidFill>
                  <a:srgbClr val="40220F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書店でかがやく 人を育てる</a:t>
            </a:r>
            <a:endParaRPr lang="ja-JP" altLang="ja-JP" sz="1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pic>
        <p:nvPicPr>
          <p:cNvPr id="43" name="図 4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5847" y="9803970"/>
            <a:ext cx="217526" cy="218379"/>
          </a:xfrm>
          <a:prstGeom prst="rect">
            <a:avLst/>
          </a:prstGeom>
        </p:spPr>
      </p:pic>
      <p:sp>
        <p:nvSpPr>
          <p:cNvPr id="44" name="Rectangle 13"/>
          <p:cNvSpPr>
            <a:spLocks noChangeArrowheads="1"/>
          </p:cNvSpPr>
          <p:nvPr/>
        </p:nvSpPr>
        <p:spPr bwMode="auto">
          <a:xfrm>
            <a:off x="4466614" y="9843179"/>
            <a:ext cx="1437212" cy="138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06985"/>
            <a:r>
              <a:rPr lang="en-US" altLang="ja-JP" sz="901" dirty="0">
                <a:solidFill>
                  <a:srgbClr val="40220F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ryutsu-gakuin@nippan.co.jp</a:t>
            </a:r>
            <a:endParaRPr lang="ja-JP" altLang="ja-JP" sz="1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45" name="フローチャート: 代替処理 44"/>
          <p:cNvSpPr/>
          <p:nvPr/>
        </p:nvSpPr>
        <p:spPr>
          <a:xfrm>
            <a:off x="536719" y="9114138"/>
            <a:ext cx="2275338" cy="237015"/>
          </a:xfrm>
          <a:prstGeom prst="flowChartAlternateProcess">
            <a:avLst/>
          </a:prstGeom>
          <a:solidFill>
            <a:srgbClr val="00B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16"/>
          </a:p>
        </p:txBody>
      </p:sp>
      <p:sp>
        <p:nvSpPr>
          <p:cNvPr id="46" name="Rectangle 15"/>
          <p:cNvSpPr>
            <a:spLocks noChangeArrowheads="1"/>
          </p:cNvSpPr>
          <p:nvPr/>
        </p:nvSpPr>
        <p:spPr bwMode="auto">
          <a:xfrm>
            <a:off x="432247" y="9134964"/>
            <a:ext cx="2470983" cy="200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06985"/>
            <a:r>
              <a:rPr lang="ja-JP" altLang="en-US" sz="1301" dirty="0">
                <a:solidFill>
                  <a:schemeClr val="bg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お申込み・お問い合わせ先</a:t>
            </a:r>
            <a:endParaRPr lang="ja-JP" altLang="ja-JP" sz="1301" dirty="0">
              <a:solidFill>
                <a:schemeClr val="bg1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47" name="Rectangle 13"/>
          <p:cNvSpPr>
            <a:spLocks noChangeArrowheads="1"/>
          </p:cNvSpPr>
          <p:nvPr/>
        </p:nvSpPr>
        <p:spPr bwMode="auto">
          <a:xfrm>
            <a:off x="1413162" y="9551771"/>
            <a:ext cx="1482125" cy="538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06985">
              <a:lnSpc>
                <a:spcPts val="1401"/>
              </a:lnSpc>
            </a:pPr>
            <a:r>
              <a:rPr lang="ja-JP" altLang="en-US" sz="1051" dirty="0">
                <a:solidFill>
                  <a:srgbClr val="40220F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こちらの</a:t>
            </a:r>
            <a:r>
              <a:rPr lang="en-US" altLang="ja-JP" sz="1051" dirty="0">
                <a:solidFill>
                  <a:srgbClr val="40220F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QR</a:t>
            </a:r>
            <a:r>
              <a:rPr lang="ja-JP" altLang="en-US" sz="1051" dirty="0">
                <a:solidFill>
                  <a:srgbClr val="40220F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コードを</a:t>
            </a:r>
            <a:endParaRPr lang="en-US" altLang="ja-JP" sz="1051" dirty="0">
              <a:solidFill>
                <a:srgbClr val="40220F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defTabSz="806985">
              <a:lnSpc>
                <a:spcPts val="1401"/>
              </a:lnSpc>
            </a:pPr>
            <a:r>
              <a:rPr lang="ja-JP" altLang="en-US" sz="1051" dirty="0">
                <a:solidFill>
                  <a:srgbClr val="40220F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読み込んでいただくと、</a:t>
            </a:r>
            <a:endParaRPr lang="en-US" altLang="ja-JP" sz="1051" dirty="0">
              <a:solidFill>
                <a:srgbClr val="40220F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defTabSz="806985">
              <a:lnSpc>
                <a:spcPts val="1401"/>
              </a:lnSpc>
            </a:pPr>
            <a:r>
              <a:rPr lang="ja-JP" altLang="en-US" sz="1051" dirty="0">
                <a:solidFill>
                  <a:srgbClr val="40220F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お申込み画面が開きます</a:t>
            </a:r>
            <a:endParaRPr lang="ja-JP" altLang="ja-JP" sz="1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pic>
        <p:nvPicPr>
          <p:cNvPr id="48" name="図 4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6316" y="10371591"/>
            <a:ext cx="202331" cy="203123"/>
          </a:xfrm>
          <a:prstGeom prst="rect">
            <a:avLst/>
          </a:prstGeom>
        </p:spPr>
      </p:pic>
      <p:sp>
        <p:nvSpPr>
          <p:cNvPr id="49" name="Rectangle 13"/>
          <p:cNvSpPr>
            <a:spLocks noChangeArrowheads="1"/>
          </p:cNvSpPr>
          <p:nvPr/>
        </p:nvSpPr>
        <p:spPr bwMode="auto">
          <a:xfrm>
            <a:off x="4452684" y="10396678"/>
            <a:ext cx="2130153" cy="138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06985"/>
            <a:r>
              <a:rPr lang="en-US" altLang="ja-JP" sz="901" dirty="0">
                <a:solidFill>
                  <a:srgbClr val="40220F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https://www.nippan.co.jp/ryutsu-gakuin/</a:t>
            </a:r>
            <a:endParaRPr lang="ja-JP" altLang="ja-JP" sz="1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pic>
        <p:nvPicPr>
          <p:cNvPr id="50" name="図 4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9269" y="10082462"/>
            <a:ext cx="204063" cy="204862"/>
          </a:xfrm>
          <a:prstGeom prst="rect">
            <a:avLst/>
          </a:prstGeom>
        </p:spPr>
      </p:pic>
      <p:sp>
        <p:nvSpPr>
          <p:cNvPr id="51" name="Rectangle 13"/>
          <p:cNvSpPr>
            <a:spLocks noChangeArrowheads="1"/>
          </p:cNvSpPr>
          <p:nvPr/>
        </p:nvSpPr>
        <p:spPr bwMode="auto">
          <a:xfrm>
            <a:off x="4458589" y="10129897"/>
            <a:ext cx="1640925" cy="138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06985"/>
            <a:r>
              <a:rPr lang="en-US" altLang="ja-JP" sz="901" dirty="0">
                <a:latin typeface="游明朝" panose="02020400000000000000" pitchFamily="18" charset="-128"/>
                <a:ea typeface="游明朝" panose="02020400000000000000" pitchFamily="18" charset="-128"/>
              </a:rPr>
              <a:t>03-3233-4791</a:t>
            </a:r>
            <a:r>
              <a:rPr lang="ja-JP" altLang="en-US" sz="901" dirty="0">
                <a:latin typeface="游明朝" panose="02020400000000000000" pitchFamily="18" charset="-128"/>
                <a:ea typeface="游明朝" panose="02020400000000000000" pitchFamily="18" charset="-128"/>
              </a:rPr>
              <a:t>（</a:t>
            </a:r>
            <a:r>
              <a:rPr lang="ja-JP" altLang="en-US" sz="901" dirty="0">
                <a:latin typeface="游明朝" panose="02020400000000000000" pitchFamily="18" charset="-128"/>
                <a:ea typeface="游明朝" panose="02020400000000000000" pitchFamily="18" charset="-128"/>
              </a:rPr>
              <a:t>平日</a:t>
            </a:r>
            <a:r>
              <a:rPr lang="en-US" altLang="ja-JP" sz="901" dirty="0">
                <a:latin typeface="游明朝" panose="02020400000000000000" pitchFamily="18" charset="-128"/>
                <a:ea typeface="游明朝" panose="02020400000000000000" pitchFamily="18" charset="-128"/>
              </a:rPr>
              <a:t>9</a:t>
            </a:r>
            <a:r>
              <a:rPr lang="ja-JP" altLang="en-US" sz="901" dirty="0">
                <a:latin typeface="游明朝" panose="02020400000000000000" pitchFamily="18" charset="-128"/>
                <a:ea typeface="游明朝" panose="02020400000000000000" pitchFamily="18" charset="-128"/>
              </a:rPr>
              <a:t>時</a:t>
            </a:r>
            <a:r>
              <a:rPr lang="en-US" altLang="ja-JP" sz="901" dirty="0">
                <a:latin typeface="游明朝" panose="02020400000000000000" pitchFamily="18" charset="-128"/>
                <a:ea typeface="游明朝" panose="02020400000000000000" pitchFamily="18" charset="-128"/>
              </a:rPr>
              <a:t>-17</a:t>
            </a:r>
            <a:r>
              <a:rPr lang="ja-JP" altLang="en-US" sz="901" dirty="0">
                <a:latin typeface="游明朝" panose="02020400000000000000" pitchFamily="18" charset="-128"/>
                <a:ea typeface="游明朝" panose="02020400000000000000" pitchFamily="18" charset="-128"/>
              </a:rPr>
              <a:t>時）</a:t>
            </a:r>
            <a:endParaRPr lang="ja-JP" altLang="ja-JP" sz="901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53" name="Rectangle 43"/>
          <p:cNvSpPr>
            <a:spLocks noChangeArrowheads="1"/>
          </p:cNvSpPr>
          <p:nvPr/>
        </p:nvSpPr>
        <p:spPr bwMode="auto">
          <a:xfrm>
            <a:off x="178606" y="137591"/>
            <a:ext cx="123110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06985"/>
            <a:r>
              <a:rPr lang="ja-JP" altLang="en-US" sz="4800" dirty="0" smtClean="0">
                <a:solidFill>
                  <a:schemeClr val="bg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書店</a:t>
            </a:r>
            <a:endParaRPr lang="ja-JP" altLang="ja-JP" sz="4800" dirty="0">
              <a:solidFill>
                <a:schemeClr val="bg1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54" name="Rectangle 44"/>
          <p:cNvSpPr>
            <a:spLocks noChangeArrowheads="1"/>
          </p:cNvSpPr>
          <p:nvPr/>
        </p:nvSpPr>
        <p:spPr bwMode="auto">
          <a:xfrm>
            <a:off x="178606" y="830804"/>
            <a:ext cx="84638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06985"/>
            <a:r>
              <a:rPr lang="ja-JP" altLang="en-US" sz="6600" dirty="0">
                <a:solidFill>
                  <a:srgbClr val="FFFF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新</a:t>
            </a:r>
            <a:endParaRPr lang="ja-JP" altLang="ja-JP" sz="1200" dirty="0">
              <a:solidFill>
                <a:srgbClr val="FFFF00"/>
              </a:solidFill>
            </a:endParaRPr>
          </a:p>
        </p:txBody>
      </p:sp>
      <p:sp>
        <p:nvSpPr>
          <p:cNvPr id="55" name="Rectangle 43"/>
          <p:cNvSpPr>
            <a:spLocks noChangeArrowheads="1"/>
          </p:cNvSpPr>
          <p:nvPr/>
        </p:nvSpPr>
        <p:spPr bwMode="auto">
          <a:xfrm>
            <a:off x="178606" y="1801016"/>
            <a:ext cx="371060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06985"/>
            <a:r>
              <a:rPr lang="ja-JP" altLang="en-US" sz="4800" dirty="0" smtClean="0">
                <a:solidFill>
                  <a:schemeClr val="bg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スタッフ</a:t>
            </a:r>
          </a:p>
        </p:txBody>
      </p:sp>
      <p:pic>
        <p:nvPicPr>
          <p:cNvPr id="56" name="図 55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967" t="50691" r="3513" b="4883"/>
          <a:stretch/>
        </p:blipFill>
        <p:spPr>
          <a:xfrm>
            <a:off x="1136124" y="1000584"/>
            <a:ext cx="522627" cy="740389"/>
          </a:xfrm>
          <a:prstGeom prst="rect">
            <a:avLst/>
          </a:prstGeom>
        </p:spPr>
      </p:pic>
      <p:sp>
        <p:nvSpPr>
          <p:cNvPr id="57" name="Rectangle 15"/>
          <p:cNvSpPr>
            <a:spLocks noChangeArrowheads="1"/>
          </p:cNvSpPr>
          <p:nvPr/>
        </p:nvSpPr>
        <p:spPr bwMode="auto">
          <a:xfrm>
            <a:off x="3990807" y="3600427"/>
            <a:ext cx="3323317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06985"/>
            <a:r>
              <a:rPr lang="ja-JP" altLang="en-US" sz="3200" dirty="0">
                <a:solidFill>
                  <a:srgbClr val="FFFF00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初</a:t>
            </a:r>
            <a:r>
              <a:rPr lang="ja-JP" altLang="en-US" sz="3200" dirty="0">
                <a:solidFill>
                  <a:schemeClr val="bg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オンライン開催</a:t>
            </a:r>
            <a:endParaRPr lang="ja-JP" altLang="ja-JP" sz="3200" dirty="0">
              <a:solidFill>
                <a:schemeClr val="bg1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58" name="Rectangle 15"/>
          <p:cNvSpPr>
            <a:spLocks noChangeArrowheads="1"/>
          </p:cNvSpPr>
          <p:nvPr/>
        </p:nvSpPr>
        <p:spPr bwMode="auto">
          <a:xfrm>
            <a:off x="3949568" y="4255692"/>
            <a:ext cx="3323317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06985"/>
            <a:r>
              <a:rPr lang="en-US" altLang="ja-JP" sz="3200" dirty="0">
                <a:solidFill>
                  <a:schemeClr val="bg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2020</a:t>
            </a:r>
            <a:r>
              <a:rPr lang="ja-JP" altLang="en-US" sz="2400" dirty="0">
                <a:solidFill>
                  <a:schemeClr val="bg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年 </a:t>
            </a:r>
            <a:r>
              <a:rPr lang="en-US" altLang="ja-JP" sz="3200" dirty="0">
                <a:solidFill>
                  <a:srgbClr val="FFFF00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6</a:t>
            </a:r>
            <a:r>
              <a:rPr lang="ja-JP" altLang="en-US" sz="2400" dirty="0">
                <a:solidFill>
                  <a:schemeClr val="bg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月</a:t>
            </a:r>
            <a:r>
              <a:rPr lang="en-US" altLang="ja-JP" sz="3200" dirty="0">
                <a:solidFill>
                  <a:srgbClr val="FFFF00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23</a:t>
            </a:r>
            <a:r>
              <a:rPr lang="ja-JP" altLang="en-US" sz="2400" dirty="0">
                <a:solidFill>
                  <a:schemeClr val="bg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日</a:t>
            </a:r>
            <a:r>
              <a:rPr lang="en-US" altLang="ja-JP" sz="2400" dirty="0">
                <a:solidFill>
                  <a:schemeClr val="bg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(</a:t>
            </a:r>
            <a:r>
              <a:rPr lang="ja-JP" altLang="en-US" sz="2400" dirty="0">
                <a:solidFill>
                  <a:schemeClr val="bg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火</a:t>
            </a:r>
            <a:r>
              <a:rPr lang="en-US" altLang="ja-JP" sz="2400" dirty="0">
                <a:solidFill>
                  <a:schemeClr val="bg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)</a:t>
            </a:r>
            <a:endParaRPr lang="ja-JP" altLang="ja-JP" sz="3200" dirty="0">
              <a:solidFill>
                <a:schemeClr val="bg1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59" name="Rectangle 15"/>
          <p:cNvSpPr>
            <a:spLocks noChangeArrowheads="1"/>
          </p:cNvSpPr>
          <p:nvPr/>
        </p:nvSpPr>
        <p:spPr bwMode="auto">
          <a:xfrm>
            <a:off x="3910946" y="4822043"/>
            <a:ext cx="332331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06985"/>
            <a:r>
              <a:rPr lang="en-US" altLang="ja-JP" sz="2800" dirty="0">
                <a:solidFill>
                  <a:schemeClr val="bg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13:30</a:t>
            </a:r>
            <a:r>
              <a:rPr lang="ja-JP" altLang="en-US" sz="2800" dirty="0">
                <a:solidFill>
                  <a:schemeClr val="bg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～</a:t>
            </a:r>
            <a:r>
              <a:rPr lang="en-US" altLang="ja-JP" sz="2800" dirty="0">
                <a:solidFill>
                  <a:schemeClr val="bg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15:00</a:t>
            </a:r>
            <a:endParaRPr lang="ja-JP" altLang="ja-JP" sz="2000" dirty="0">
              <a:solidFill>
                <a:schemeClr val="bg1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cxnSp>
        <p:nvCxnSpPr>
          <p:cNvPr id="60" name="直線コネクタ 59"/>
          <p:cNvCxnSpPr/>
          <p:nvPr/>
        </p:nvCxnSpPr>
        <p:spPr>
          <a:xfrm>
            <a:off x="4093580" y="4125362"/>
            <a:ext cx="313386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円/楕円 60"/>
          <p:cNvSpPr/>
          <p:nvPr/>
        </p:nvSpPr>
        <p:spPr>
          <a:xfrm>
            <a:off x="5049456" y="5274079"/>
            <a:ext cx="1256560" cy="118811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25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4602285" y="5488863"/>
            <a:ext cx="21708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latin typeface="游明朝" panose="02020400000000000000" pitchFamily="18" charset="-128"/>
                <a:ea typeface="游明朝" panose="02020400000000000000" pitchFamily="18" charset="-128"/>
              </a:rPr>
              <a:t>参加費</a:t>
            </a:r>
            <a:endParaRPr kumimoji="1" lang="en-US" altLang="ja-JP" sz="24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ctr"/>
            <a:r>
              <a:rPr kumimoji="1" lang="ja-JP" altLang="en-US" sz="2400" dirty="0">
                <a:latin typeface="游明朝" panose="02020400000000000000" pitchFamily="18" charset="-128"/>
                <a:ea typeface="游明朝" panose="02020400000000000000" pitchFamily="18" charset="-128"/>
              </a:rPr>
              <a:t>無料</a:t>
            </a:r>
          </a:p>
        </p:txBody>
      </p:sp>
      <p:sp>
        <p:nvSpPr>
          <p:cNvPr id="52" name="Rectangle 13"/>
          <p:cNvSpPr>
            <a:spLocks noChangeArrowheads="1"/>
          </p:cNvSpPr>
          <p:nvPr/>
        </p:nvSpPr>
        <p:spPr bwMode="auto">
          <a:xfrm>
            <a:off x="575646" y="10240171"/>
            <a:ext cx="2885328" cy="384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06985">
              <a:lnSpc>
                <a:spcPts val="1501"/>
              </a:lnSpc>
            </a:pPr>
            <a:r>
              <a:rPr lang="en-US" altLang="ja-JP" sz="1051" dirty="0">
                <a:solidFill>
                  <a:srgbClr val="40220F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※</a:t>
            </a:r>
            <a:r>
              <a:rPr lang="ja-JP" altLang="en-US" sz="1051" dirty="0">
                <a:solidFill>
                  <a:srgbClr val="40220F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ツールは</a:t>
            </a:r>
            <a:r>
              <a:rPr lang="en-US" altLang="ja-JP" sz="1051" dirty="0">
                <a:solidFill>
                  <a:srgbClr val="40220F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Zoom</a:t>
            </a:r>
            <a:r>
              <a:rPr lang="ja-JP" altLang="en-US" sz="1051" dirty="0">
                <a:solidFill>
                  <a:srgbClr val="40220F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を使用します</a:t>
            </a:r>
            <a:endParaRPr lang="en-US" altLang="ja-JP" sz="1051" dirty="0">
              <a:solidFill>
                <a:srgbClr val="40220F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defTabSz="806985">
              <a:lnSpc>
                <a:spcPts val="1501"/>
              </a:lnSpc>
            </a:pPr>
            <a:r>
              <a:rPr lang="ja-JP" altLang="en-US" sz="1051" dirty="0">
                <a:solidFill>
                  <a:srgbClr val="40220F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　お申込いただいた方に</a:t>
            </a:r>
            <a:r>
              <a:rPr lang="en-US" altLang="ja-JP" sz="1051" dirty="0">
                <a:solidFill>
                  <a:srgbClr val="40220F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URL</a:t>
            </a:r>
            <a:r>
              <a:rPr lang="ja-JP" altLang="en-US" sz="1051" dirty="0">
                <a:solidFill>
                  <a:srgbClr val="40220F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をご連絡します</a:t>
            </a:r>
            <a:endParaRPr lang="en-US" altLang="ja-JP" sz="1051" dirty="0">
              <a:solidFill>
                <a:srgbClr val="40220F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pic>
        <p:nvPicPr>
          <p:cNvPr id="64" name="図 6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527" y="9396482"/>
            <a:ext cx="811150" cy="811150"/>
          </a:xfrm>
          <a:prstGeom prst="rect">
            <a:avLst/>
          </a:prstGeom>
        </p:spPr>
      </p:pic>
      <p:sp>
        <p:nvSpPr>
          <p:cNvPr id="66" name="Rectangle 43"/>
          <p:cNvSpPr>
            <a:spLocks noChangeArrowheads="1"/>
          </p:cNvSpPr>
          <p:nvPr/>
        </p:nvSpPr>
        <p:spPr bwMode="auto">
          <a:xfrm>
            <a:off x="2768690" y="2739358"/>
            <a:ext cx="9233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06985"/>
            <a:r>
              <a:rPr lang="ja-JP" altLang="en-US" sz="2400" dirty="0" smtClean="0">
                <a:solidFill>
                  <a:schemeClr val="bg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第一部</a:t>
            </a:r>
            <a:endParaRPr lang="ja-JP" altLang="ja-JP" sz="2400" dirty="0">
              <a:solidFill>
                <a:schemeClr val="bg1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67" name="Rectangle 43"/>
          <p:cNvSpPr>
            <a:spLocks noChangeArrowheads="1"/>
          </p:cNvSpPr>
          <p:nvPr/>
        </p:nvSpPr>
        <p:spPr bwMode="auto">
          <a:xfrm>
            <a:off x="178606" y="2494228"/>
            <a:ext cx="371060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06985"/>
            <a:r>
              <a:rPr lang="ja-JP" altLang="en-US" sz="4800" dirty="0" smtClean="0">
                <a:solidFill>
                  <a:schemeClr val="bg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セミナー</a:t>
            </a:r>
          </a:p>
        </p:txBody>
      </p:sp>
    </p:spTree>
    <p:extLst>
      <p:ext uri="{BB962C8B-B14F-4D97-AF65-F5344CB8AC3E}">
        <p14:creationId xmlns:p14="http://schemas.microsoft.com/office/powerpoint/2010/main" val="3189101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</TotalTime>
  <Words>115</Words>
  <Application>Microsoft Office PowerPoint</Application>
  <PresentationFormat>ユーザー設定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ＭＳ Ｐ明朝</vt:lpstr>
      <vt:lpstr>游明朝</vt:lpstr>
      <vt:lpstr>Arial</vt:lpstr>
      <vt:lpstr>Calibri</vt:lpstr>
      <vt:lpstr>Calibri Light</vt:lpstr>
      <vt:lpstr>Office テーマ</vt:lpstr>
      <vt:lpstr>PowerPoint プレゼンテーション</vt:lpstr>
    </vt:vector>
  </TitlesOfParts>
  <Company>日本出版販売株式会社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日本出版販売株式会社</dc:creator>
  <cp:lastModifiedBy>日本出版販売株式会社</cp:lastModifiedBy>
  <cp:revision>6</cp:revision>
  <dcterms:created xsi:type="dcterms:W3CDTF">2020-05-15T09:09:24Z</dcterms:created>
  <dcterms:modified xsi:type="dcterms:W3CDTF">2020-05-15T11:54:13Z</dcterms:modified>
</cp:coreProperties>
</file>